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  <p:sldId id="257" r:id="rId7"/>
    <p:sldId id="266" r:id="rId8"/>
    <p:sldId id="267" r:id="rId9"/>
    <p:sldId id="269" r:id="rId10"/>
    <p:sldId id="270" r:id="rId11"/>
    <p:sldId id="283" r:id="rId12"/>
    <p:sldId id="284" r:id="rId13"/>
    <p:sldId id="271" r:id="rId14"/>
    <p:sldId id="274" r:id="rId15"/>
    <p:sldId id="275" r:id="rId16"/>
    <p:sldId id="276" r:id="rId17"/>
    <p:sldId id="278" r:id="rId18"/>
    <p:sldId id="279" r:id="rId19"/>
    <p:sldId id="280" r:id="rId20"/>
    <p:sldId id="272" r:id="rId21"/>
    <p:sldId id="277" r:id="rId22"/>
    <p:sldId id="264" r:id="rId23"/>
    <p:sldId id="281" r:id="rId24"/>
    <p:sldId id="2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7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4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2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0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4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1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8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4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062C-126F-463B-8F6E-1C4454A2B9C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9E2E-0914-4AB7-871B-84376BC70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3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7188" y="1897627"/>
            <a:ext cx="7000568" cy="16123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Образ </a:t>
            </a:r>
            <a:r>
              <a:rPr lang="ru-RU" sz="3600" b="1" dirty="0"/>
              <a:t>жизни и питание онкологического пациента.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Советы врача-онколога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0748" y="3509963"/>
            <a:ext cx="5496233" cy="17281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к.м.н</a:t>
            </a:r>
            <a:r>
              <a:rPr lang="ru-RU" dirty="0"/>
              <a:t>. врач-онколог Нестерова А.И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г.Казань</a:t>
            </a:r>
            <a:r>
              <a:rPr lang="ru-RU" dirty="0" smtClean="0"/>
              <a:t>, 2022</a:t>
            </a:r>
            <a:endParaRPr lang="ru-RU" dirty="0"/>
          </a:p>
        </p:txBody>
      </p:sp>
      <p:pic>
        <p:nvPicPr>
          <p:cNvPr id="4" name="Рисунок 13">
            <a:extLst>
              <a:ext uri="{FF2B5EF4-FFF2-40B4-BE49-F238E27FC236}">
                <a16:creationId xmlns="" xmlns:a16="http://schemas.microsoft.com/office/drawing/2014/main" id="{F84FE645-9E80-4CA9-9A1E-BE8FF08A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47" y="53639"/>
            <a:ext cx="2821858" cy="60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">
            <a:extLst>
              <a:ext uri="{FF2B5EF4-FFF2-40B4-BE49-F238E27FC236}">
                <a16:creationId xmlns="" xmlns:a16="http://schemas.microsoft.com/office/drawing/2014/main" id="{3FEA45A8-245E-4125-95FB-7026303E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04"/>
            <a:ext cx="5067601" cy="7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4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ach.pro/uploads/image/url/2203/image_6186808712215431333707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9" y="399808"/>
            <a:ext cx="6970557" cy="570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47586" y="1032387"/>
            <a:ext cx="32151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PTSerif"/>
              </a:rPr>
              <a:t>Ось "</a:t>
            </a:r>
            <a:r>
              <a:rPr lang="ru-RU" b="1" dirty="0" err="1">
                <a:solidFill>
                  <a:srgbClr val="FF0000"/>
                </a:solidFill>
                <a:latin typeface="PTSerif"/>
              </a:rPr>
              <a:t>микробиом</a:t>
            </a:r>
            <a:r>
              <a:rPr lang="ru-RU" b="1" dirty="0">
                <a:solidFill>
                  <a:srgbClr val="FF0000"/>
                </a:solidFill>
                <a:latin typeface="PTSerif"/>
              </a:rPr>
              <a:t>-кишечник-мозг"</a:t>
            </a:r>
          </a:p>
          <a:p>
            <a:pPr algn="ctr"/>
            <a:r>
              <a:rPr lang="ru-RU" dirty="0">
                <a:solidFill>
                  <a:srgbClr val="30312F"/>
                </a:solidFill>
                <a:latin typeface="PTSerif"/>
              </a:rPr>
              <a:t>Между </a:t>
            </a:r>
            <a:r>
              <a:rPr lang="ru-RU" dirty="0" err="1">
                <a:solidFill>
                  <a:srgbClr val="30312F"/>
                </a:solidFill>
                <a:latin typeface="PTSerif"/>
              </a:rPr>
              <a:t>микробиотой</a:t>
            </a:r>
            <a:r>
              <a:rPr lang="ru-RU" dirty="0">
                <a:solidFill>
                  <a:srgbClr val="30312F"/>
                </a:solidFill>
                <a:latin typeface="PTSerif"/>
              </a:rPr>
              <a:t> кишечника, кишечником (включая его иммунную и нервную системы, а также барьерную функцию) и мозгом происходит двунаправленное взаимодействие. </a:t>
            </a:r>
            <a:endParaRPr lang="ru-RU" dirty="0" smtClean="0">
              <a:solidFill>
                <a:srgbClr val="30312F"/>
              </a:solidFill>
              <a:latin typeface="PTSerif"/>
            </a:endParaRPr>
          </a:p>
          <a:p>
            <a:pPr algn="ctr"/>
            <a:endParaRPr lang="ru-RU" dirty="0">
              <a:solidFill>
                <a:srgbClr val="30312F"/>
              </a:solidFill>
              <a:latin typeface="PTSerif"/>
            </a:endParaRPr>
          </a:p>
          <a:p>
            <a:pPr algn="ctr"/>
            <a:endParaRPr lang="ru-RU" dirty="0" smtClean="0">
              <a:solidFill>
                <a:srgbClr val="30312F"/>
              </a:solidFill>
              <a:latin typeface="PTSerif"/>
            </a:endParaRPr>
          </a:p>
          <a:p>
            <a:pPr algn="ctr"/>
            <a:endParaRPr lang="ru-RU" dirty="0">
              <a:solidFill>
                <a:srgbClr val="30312F"/>
              </a:solidFill>
              <a:latin typeface="PTSerif"/>
            </a:endParaRPr>
          </a:p>
          <a:p>
            <a:pPr algn="ctr"/>
            <a:r>
              <a:rPr lang="ru-RU" dirty="0" smtClean="0">
                <a:solidFill>
                  <a:srgbClr val="30312F"/>
                </a:solidFill>
                <a:latin typeface="PTSerif"/>
              </a:rPr>
              <a:t>ЦНС </a:t>
            </a:r>
            <a:r>
              <a:rPr lang="ru-RU" dirty="0">
                <a:solidFill>
                  <a:srgbClr val="30312F"/>
                </a:solidFill>
                <a:latin typeface="PTSerif"/>
              </a:rPr>
              <a:t>- центральная нервная система.</a:t>
            </a:r>
            <a:endParaRPr lang="ru-RU" b="0" i="0" dirty="0">
              <a:solidFill>
                <a:srgbClr val="30312F"/>
              </a:solidFill>
              <a:effectLst/>
              <a:latin typeface="PTSerif"/>
            </a:endParaRPr>
          </a:p>
        </p:txBody>
      </p:sp>
    </p:spTree>
    <p:extLst>
      <p:ext uri="{BB962C8B-B14F-4D97-AF65-F5344CB8AC3E}">
        <p14:creationId xmlns:p14="http://schemas.microsoft.com/office/powerpoint/2010/main" val="292979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" y="165100"/>
            <a:ext cx="3423469" cy="6086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69" y="61862"/>
            <a:ext cx="4629160" cy="6189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9" y="61862"/>
            <a:ext cx="4160101" cy="61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40" y="160338"/>
            <a:ext cx="6047456" cy="6022258"/>
          </a:xfrm>
          <a:prstGeom prst="rect">
            <a:avLst/>
          </a:prstGeom>
        </p:spPr>
      </p:pic>
      <p:sp>
        <p:nvSpPr>
          <p:cNvPr id="4" name="AutoShape 2" descr="image-03-07-22-02-50-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3" y="7937"/>
            <a:ext cx="4861407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Продукты, подходящие для ММТ: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6014"/>
            <a:ext cx="10515600" cy="47709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«Чистое топливо»: органическое топленое масло, кокосовое масло/молоко, куриный жир, утиный жир, масло авокадо, оливковое масло </a:t>
            </a:r>
            <a:r>
              <a:rPr lang="en-US" dirty="0" smtClean="0"/>
              <a:t>Extra Virgin</a:t>
            </a:r>
          </a:p>
          <a:p>
            <a:r>
              <a:rPr lang="ru-RU" dirty="0" smtClean="0"/>
              <a:t>Орехи (миндаль, фундук, бразильский, </a:t>
            </a:r>
            <a:r>
              <a:rPr lang="ru-RU" dirty="0" err="1" smtClean="0"/>
              <a:t>макадамия</a:t>
            </a:r>
            <a:r>
              <a:rPr lang="ru-RU" dirty="0" smtClean="0"/>
              <a:t>, грецкий)и семена (черного тмина, черного кунжута, </a:t>
            </a:r>
            <a:r>
              <a:rPr lang="ru-RU" dirty="0" err="1" smtClean="0"/>
              <a:t>чиа</a:t>
            </a:r>
            <a:r>
              <a:rPr lang="ru-RU" dirty="0" smtClean="0"/>
              <a:t>, льна, тыквы, подсолнечника)</a:t>
            </a:r>
          </a:p>
          <a:p>
            <a:r>
              <a:rPr lang="ru-RU" dirty="0" smtClean="0"/>
              <a:t>Морепродукты (лосось, </a:t>
            </a:r>
            <a:r>
              <a:rPr lang="ru-RU" dirty="0" err="1" smtClean="0"/>
              <a:t>нерка,сельдь</a:t>
            </a:r>
            <a:r>
              <a:rPr lang="ru-RU" dirty="0" smtClean="0"/>
              <a:t>, </a:t>
            </a:r>
            <a:r>
              <a:rPr lang="ru-RU" dirty="0" err="1" smtClean="0"/>
              <a:t>сардины,креветки</a:t>
            </a:r>
            <a:r>
              <a:rPr lang="ru-RU" dirty="0" smtClean="0"/>
              <a:t>, минтай, хек)</a:t>
            </a:r>
          </a:p>
          <a:p>
            <a:r>
              <a:rPr lang="ru-RU" dirty="0" smtClean="0"/>
              <a:t>Овощи (спаржа, авокадо, брокколи, брюссельская капуста, белокочанная и цветная </a:t>
            </a:r>
            <a:r>
              <a:rPr lang="ru-RU" dirty="0" err="1" smtClean="0"/>
              <a:t>капуста,сельдерей</a:t>
            </a:r>
            <a:r>
              <a:rPr lang="ru-RU" dirty="0" smtClean="0"/>
              <a:t>, огурцы, </a:t>
            </a:r>
            <a:r>
              <a:rPr lang="ru-RU" dirty="0"/>
              <a:t>з</a:t>
            </a:r>
            <a:r>
              <a:rPr lang="ru-RU" dirty="0" smtClean="0"/>
              <a:t>еленый салат, соте из овощей, </a:t>
            </a:r>
            <a:r>
              <a:rPr lang="ru-RU" dirty="0" err="1" smtClean="0"/>
              <a:t>цукини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Овощи с ограничением –баклажаны, томаты, пастернак, перец, тыква</a:t>
            </a:r>
          </a:p>
          <a:p>
            <a:r>
              <a:rPr lang="ru-RU" dirty="0" smtClean="0"/>
              <a:t>Фрукты- ягоды, грейпфрут (!)</a:t>
            </a:r>
          </a:p>
          <a:p>
            <a:r>
              <a:rPr lang="ru-RU" dirty="0" smtClean="0"/>
              <a:t>Белок: фермерская говядина, ягненок, мясо птицы, мясо дичи, мясные субпродукты, яйца.</a:t>
            </a:r>
          </a:p>
          <a:p>
            <a:r>
              <a:rPr lang="ru-RU" dirty="0" smtClean="0"/>
              <a:t>Молочные продукты: твердые сыры (чеддер и пармезан, мягкие </a:t>
            </a:r>
            <a:r>
              <a:rPr lang="ru-RU" dirty="0" err="1" smtClean="0"/>
              <a:t>высокожировые</a:t>
            </a:r>
            <a:r>
              <a:rPr lang="ru-RU" dirty="0" smtClean="0"/>
              <a:t> сыры </a:t>
            </a:r>
            <a:r>
              <a:rPr lang="ru-RU" dirty="0" err="1" smtClean="0"/>
              <a:t>н.р</a:t>
            </a:r>
            <a:r>
              <a:rPr lang="ru-RU" dirty="0" smtClean="0"/>
              <a:t> Бри), сметана,  жирный сливочный сыр.</a:t>
            </a:r>
          </a:p>
          <a:p>
            <a:r>
              <a:rPr lang="ru-RU" dirty="0" smtClean="0"/>
              <a:t>Подсластители: </a:t>
            </a:r>
            <a:r>
              <a:rPr lang="ru-RU" dirty="0" err="1" smtClean="0"/>
              <a:t>стевия</a:t>
            </a:r>
            <a:r>
              <a:rPr lang="ru-RU" dirty="0" smtClean="0"/>
              <a:t> (натуральная) , ксилит, эритрит (если совсем нельзя исключить)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69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10" y="1327356"/>
            <a:ext cx="5136154" cy="498787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6" y="365125"/>
            <a:ext cx="5325424" cy="50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ФУНКЦИОНАЛЬНОЕ СОСТОЯНИЕ ОРГАНИЗМА ПРИ СТРЕССЕ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87" y="1690688"/>
            <a:ext cx="10931013" cy="36187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Стадии стресса: </a:t>
            </a:r>
          </a:p>
          <a:p>
            <a:pPr marL="0" indent="0" algn="just">
              <a:buNone/>
            </a:pPr>
            <a:r>
              <a:rPr lang="ru-RU" b="1" dirty="0" smtClean="0"/>
              <a:t>1. Реакция тревоги </a:t>
            </a:r>
            <a:r>
              <a:rPr lang="ru-RU" dirty="0" smtClean="0"/>
              <a:t>(уменьшение тимуса, лейкоцитоз, кровоизлияния и язвы в ЖКТ, повышение секреции </a:t>
            </a:r>
            <a:r>
              <a:rPr lang="ru-RU" dirty="0" err="1" smtClean="0"/>
              <a:t>глюко-кортикоидных</a:t>
            </a:r>
            <a:r>
              <a:rPr lang="ru-RU" dirty="0" smtClean="0"/>
              <a:t> гормонов, угнетение секреции </a:t>
            </a:r>
            <a:r>
              <a:rPr lang="ru-RU" dirty="0" err="1" smtClean="0"/>
              <a:t>минералкортикоидных</a:t>
            </a:r>
            <a:r>
              <a:rPr lang="ru-RU" dirty="0" smtClean="0"/>
              <a:t> гормонов, угнетены щитовидная и половые железы); </a:t>
            </a:r>
          </a:p>
          <a:p>
            <a:pPr marL="0" indent="0" algn="just">
              <a:buNone/>
            </a:pPr>
            <a:r>
              <a:rPr lang="ru-RU" b="1" dirty="0" smtClean="0"/>
              <a:t>2. Стадия резистентности </a:t>
            </a:r>
            <a:r>
              <a:rPr lang="ru-RU" dirty="0" smtClean="0"/>
              <a:t>(повышена устойчивость к вредным воздействиям, нормализация деятельности желез внутренней секреции и </a:t>
            </a:r>
            <a:r>
              <a:rPr lang="ru-RU" dirty="0" err="1" smtClean="0"/>
              <a:t>тимиколимфатической</a:t>
            </a:r>
            <a:r>
              <a:rPr lang="ru-RU" dirty="0" smtClean="0"/>
              <a:t> системы); </a:t>
            </a:r>
          </a:p>
          <a:p>
            <a:pPr marL="0" indent="0" algn="just">
              <a:buNone/>
            </a:pPr>
            <a:r>
              <a:rPr lang="ru-RU" b="1" dirty="0" smtClean="0"/>
              <a:t>3. Стадия истощения </a:t>
            </a:r>
            <a:r>
              <a:rPr lang="ru-RU" dirty="0" smtClean="0"/>
              <a:t>(повторное угнетение защитных систем организма, повышение секреции глюкокортикоидных гормонов, угнетение секреции </a:t>
            </a:r>
            <a:r>
              <a:rPr lang="ru-RU" dirty="0" err="1" smtClean="0"/>
              <a:t>минералкортикоидных</a:t>
            </a:r>
            <a:r>
              <a:rPr lang="ru-RU" dirty="0" smtClean="0"/>
              <a:t> гормонов, снижена активность щитовидной и половых желез, угнетена иммунная система)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786" y="5732206"/>
            <a:ext cx="11493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Резистентность снижена в стадиях тревоги и истощения, повышена в стадии резистентности.</a:t>
            </a:r>
          </a:p>
          <a:p>
            <a:r>
              <a:rPr lang="ru-RU" dirty="0" smtClean="0"/>
              <a:t> Энергетические траты высоки. Противовоспалительный потенциал резко повышен ( в стадиях тревоги и истощения) с угнетением активности защитных 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09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ЭМОЦИИ - Психофизиолог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3" y="196644"/>
            <a:ext cx="5053781" cy="63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Так ли страшен стресс? | Все обо всем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32" y="214618"/>
            <a:ext cx="5857568" cy="6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8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97978" y="365125"/>
            <a:ext cx="375741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7597978" y="1681163"/>
            <a:ext cx="3757410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7597978" y="2505075"/>
            <a:ext cx="3757409" cy="3684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Анализ крови на кортиз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" y="0"/>
            <a:ext cx="9085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2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Гормон стресса, из-за которого ты не худеешь! | Лазерная эпиляция с EPIL  PRO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6299"/>
            <a:ext cx="9642987" cy="595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6813"/>
            <a:ext cx="10515600" cy="15038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Эффекты кортизола при хроническом стрессе | Кортизол, Стресс, Гормон ро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341077" cy="66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2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1174" y="1622323"/>
            <a:ext cx="4336026" cy="1887640"/>
          </a:xfrm>
        </p:spPr>
        <p:txBody>
          <a:bodyPr>
            <a:normAutofit/>
          </a:bodyPr>
          <a:lstStyle/>
          <a:p>
            <a:r>
              <a:rPr lang="ru-RU" dirty="0" smtClean="0"/>
              <a:t>Колесо</a:t>
            </a:r>
            <a:br>
              <a:rPr lang="ru-RU" dirty="0" smtClean="0"/>
            </a:br>
            <a:r>
              <a:rPr lang="ru-RU" dirty="0" smtClean="0"/>
              <a:t> баланса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6710" y="3602038"/>
            <a:ext cx="3441290" cy="16557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Колесо жизни: как состави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50" y="414775"/>
            <a:ext cx="5859586" cy="55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93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какие показатели следует обратить внимание: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</a:t>
            </a:r>
          </a:p>
          <a:p>
            <a:r>
              <a:rPr lang="ru-RU" dirty="0" smtClean="0"/>
              <a:t>АД, Пульс</a:t>
            </a:r>
          </a:p>
          <a:p>
            <a:r>
              <a:rPr lang="ru-RU" dirty="0" smtClean="0"/>
              <a:t>ОАК, БХАК, ОАМ и по показаниям</a:t>
            </a:r>
          </a:p>
          <a:p>
            <a:r>
              <a:rPr lang="ru-RU" dirty="0" err="1" smtClean="0"/>
              <a:t>Ферритин</a:t>
            </a:r>
            <a:r>
              <a:rPr lang="ru-RU" dirty="0" smtClean="0"/>
              <a:t>, ОЖСС</a:t>
            </a:r>
            <a:endParaRPr lang="ru-RU" dirty="0"/>
          </a:p>
          <a:p>
            <a:r>
              <a:rPr lang="ru-RU" dirty="0" smtClean="0"/>
              <a:t>Гормоны ЩЖ (Т3, Т4, ТТГ )</a:t>
            </a:r>
          </a:p>
          <a:p>
            <a:r>
              <a:rPr lang="ru-RU" dirty="0" smtClean="0"/>
              <a:t>Витамин Д</a:t>
            </a:r>
          </a:p>
          <a:p>
            <a:r>
              <a:rPr lang="ru-RU" dirty="0" smtClean="0"/>
              <a:t>СРБ</a:t>
            </a:r>
          </a:p>
          <a:p>
            <a:r>
              <a:rPr lang="ru-RU" dirty="0" smtClean="0"/>
              <a:t>Кортизол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47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ортизол мне в почки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77" y="0"/>
            <a:ext cx="9340645" cy="62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75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Истощение Т-лимфоцитов • Марина Духинова • Научная картинка дня на  «Элементах» • Медицина, Иммунология, Онк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77" y="501110"/>
            <a:ext cx="6913101" cy="52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60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r>
              <a:rPr lang="ru-RU" dirty="0" smtClean="0"/>
              <a:t>Резюме.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9535"/>
            <a:ext cx="10515600" cy="4977428"/>
          </a:xfrm>
        </p:spPr>
        <p:txBody>
          <a:bodyPr>
            <a:normAutofit/>
          </a:bodyPr>
          <a:lstStyle/>
          <a:p>
            <a:r>
              <a:rPr lang="ru-RU" dirty="0" smtClean="0"/>
              <a:t>нормализация сна и соответственно ритмов продукции мелатонина; </a:t>
            </a:r>
          </a:p>
          <a:p>
            <a:r>
              <a:rPr lang="ru-RU" dirty="0" smtClean="0"/>
              <a:t>предотвращение стрессов и своевременное смягчение их последствий; психотерапия, медитации, дыхательные практики</a:t>
            </a:r>
          </a:p>
          <a:p>
            <a:r>
              <a:rPr lang="ru-RU" dirty="0" smtClean="0"/>
              <a:t>контроль качества питьевой воды, продуктов питания, воздушной среды, канцерогенных загрязнений мест проживания. </a:t>
            </a:r>
          </a:p>
          <a:p>
            <a:r>
              <a:rPr lang="ru-RU" dirty="0" smtClean="0"/>
              <a:t>Физическая нагрузка: ЛФК, </a:t>
            </a:r>
            <a:r>
              <a:rPr lang="ru-RU" dirty="0" err="1" smtClean="0"/>
              <a:t>пилатес</a:t>
            </a:r>
            <a:r>
              <a:rPr lang="ru-RU" dirty="0" smtClean="0"/>
              <a:t>, йога, плавание, скандинавская ходьба, танцы</a:t>
            </a:r>
          </a:p>
          <a:p>
            <a:r>
              <a:rPr lang="ru-RU" dirty="0" smtClean="0"/>
              <a:t>Любовь. Отношения. Секс. Либидо. Нужность</a:t>
            </a:r>
            <a:r>
              <a:rPr lang="ru-RU" dirty="0"/>
              <a:t> </a:t>
            </a:r>
            <a:r>
              <a:rPr lang="ru-RU" dirty="0" smtClean="0"/>
              <a:t>себе и близким.</a:t>
            </a:r>
          </a:p>
          <a:p>
            <a:r>
              <a:rPr lang="ru-RU" dirty="0" smtClean="0"/>
              <a:t>Достижение состояния гармонии с собой и окружающим миром.</a:t>
            </a:r>
          </a:p>
        </p:txBody>
      </p:sp>
    </p:spTree>
    <p:extLst>
      <p:ext uri="{BB962C8B-B14F-4D97-AF65-F5344CB8AC3E}">
        <p14:creationId xmlns:p14="http://schemas.microsoft.com/office/powerpoint/2010/main" val="262806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33832" y="186813"/>
            <a:ext cx="9134168" cy="7570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66" y="1111044"/>
            <a:ext cx="7895587" cy="50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время/после лечения: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116" y="1700520"/>
            <a:ext cx="11434916" cy="44862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Старайтесь поддерживать здоровый вес</a:t>
            </a:r>
          </a:p>
          <a:p>
            <a:r>
              <a:rPr lang="ru-RU" dirty="0" smtClean="0"/>
              <a:t>2. Ешьте много маленьких трапез</a:t>
            </a:r>
          </a:p>
          <a:p>
            <a:r>
              <a:rPr lang="ru-RU" dirty="0" smtClean="0"/>
              <a:t>3. Выбирайте пищу, богатую белком </a:t>
            </a:r>
          </a:p>
          <a:p>
            <a:r>
              <a:rPr lang="ru-RU" dirty="0" smtClean="0"/>
              <a:t>4. Используйте </a:t>
            </a:r>
            <a:r>
              <a:rPr lang="ru-RU" dirty="0" err="1" smtClean="0"/>
              <a:t>цельнозерновые</a:t>
            </a:r>
            <a:r>
              <a:rPr lang="ru-RU" dirty="0" smtClean="0"/>
              <a:t> продукты</a:t>
            </a:r>
          </a:p>
          <a:p>
            <a:r>
              <a:rPr lang="ru-RU" dirty="0" smtClean="0"/>
              <a:t>5. Ешьте сезонные овощи и фрукты</a:t>
            </a:r>
          </a:p>
          <a:p>
            <a:r>
              <a:rPr lang="ru-RU" dirty="0" smtClean="0"/>
              <a:t>6. Откажитесь от вредных жиров </a:t>
            </a:r>
            <a:r>
              <a:rPr lang="ru-RU" sz="1200" dirty="0" smtClean="0"/>
              <a:t>(Источники здорового жира: оливковое масло, авокадо, орехи, семечки)</a:t>
            </a:r>
          </a:p>
          <a:p>
            <a:r>
              <a:rPr lang="ru-RU" dirty="0" smtClean="0"/>
              <a:t>7. Ограничьте потребление сладкого</a:t>
            </a:r>
          </a:p>
          <a:p>
            <a:r>
              <a:rPr lang="ru-RU" dirty="0" smtClean="0"/>
              <a:t>8. Пейте много воды (1,5-2 литра воды в день)</a:t>
            </a:r>
          </a:p>
          <a:p>
            <a:r>
              <a:rPr lang="ru-RU" dirty="0" smtClean="0"/>
              <a:t>9. Позаботьтесь о пищевой безопасности</a:t>
            </a:r>
          </a:p>
          <a:p>
            <a:r>
              <a:rPr lang="ru-RU" dirty="0" smtClean="0"/>
              <a:t>10. Следите за гигиеной полости рта (</a:t>
            </a:r>
            <a:r>
              <a:rPr lang="ru-RU" dirty="0" err="1" smtClean="0"/>
              <a:t>мукозиты</a:t>
            </a:r>
            <a:r>
              <a:rPr lang="ru-RU" dirty="0" smtClean="0"/>
              <a:t>, стоматиты, кровоточивость)</a:t>
            </a:r>
          </a:p>
          <a:p>
            <a:r>
              <a:rPr lang="ru-RU" dirty="0" smtClean="0"/>
              <a:t>11. Уточните у своего врача, нужны ли вам </a:t>
            </a:r>
            <a:r>
              <a:rPr lang="ru-RU" dirty="0" err="1" smtClean="0"/>
              <a:t>БАДы</a:t>
            </a:r>
            <a:endParaRPr lang="ru-RU" dirty="0" smtClean="0"/>
          </a:p>
          <a:p>
            <a:r>
              <a:rPr lang="ru-RU" dirty="0" smtClean="0"/>
              <a:t>12. Пейте меньше алкоголя или не пейте вовсе ( то же самое с курением)</a:t>
            </a:r>
            <a:endParaRPr lang="ru-RU" dirty="0"/>
          </a:p>
        </p:txBody>
      </p:sp>
      <p:pic>
        <p:nvPicPr>
          <p:cNvPr id="10242" name="Picture 2" descr="Здоровый образ жизни. Факторы, влияющие на наше самочувствие и здоров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07" y="158749"/>
            <a:ext cx="4976186" cy="351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4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5.rospotrebnadzor.ru/image/image_gallery?uuid=914a4220-2b85-4cac-bbfc-bf6f1e1f838f&amp;groupId=10156&amp;t=16168036609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197977"/>
            <a:ext cx="3170465" cy="23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ы есть то, что мы едим | Пикаб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72" y="197977"/>
            <a:ext cx="4547224" cy="23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м: &quot;Мы - то, что мы едим Freshbox&quot; - Все шаблоны - Meme-arsenal.co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25" y="1788908"/>
            <a:ext cx="2698368" cy="37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ы - это то, что мы едим | Пикаб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18" y="2673811"/>
            <a:ext cx="3546560" cy="35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ртумн», Джузеппе Арчимбольдо — описание картин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2949115"/>
            <a:ext cx="3038168" cy="36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0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 ММТ (</a:t>
            </a:r>
            <a:r>
              <a:rPr lang="ru-RU" dirty="0" err="1" smtClean="0"/>
              <a:t>митохондриальной</a:t>
            </a:r>
            <a:r>
              <a:rPr lang="ru-RU" dirty="0" smtClean="0"/>
              <a:t> метаболической терапии)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921" y="2281084"/>
            <a:ext cx="4267201" cy="339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Питание, при котором организм берет основное топливо из жиров, а из глюкозы</a:t>
            </a:r>
          </a:p>
          <a:p>
            <a:r>
              <a:rPr lang="ru-RU" dirty="0" smtClean="0"/>
              <a:t>ММТ подходит пациентам с онкологией, СД2 типа, </a:t>
            </a:r>
            <a:r>
              <a:rPr lang="ru-RU" dirty="0" err="1" smtClean="0"/>
              <a:t>нейродегенеративные</a:t>
            </a:r>
            <a:r>
              <a:rPr lang="ru-RU" dirty="0" smtClean="0"/>
              <a:t> заболевания (</a:t>
            </a:r>
            <a:r>
              <a:rPr lang="ru-RU" dirty="0" err="1" smtClean="0"/>
              <a:t>б.Альцгеймера</a:t>
            </a:r>
            <a:r>
              <a:rPr lang="ru-RU" dirty="0" smtClean="0"/>
              <a:t>), ожирение.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Что выгоднее газ или бензин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4063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6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Митохондрии-крошечные «заводики» внутри клетки, которые используют метаболические процессы для переработки потребляемой нами пищи и поглощаемого воздуха в энергию.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68039" y="2278933"/>
            <a:ext cx="4791510" cy="452283"/>
          </a:xfrm>
        </p:spPr>
        <p:txBody>
          <a:bodyPr/>
          <a:lstStyle/>
          <a:p>
            <a:r>
              <a:rPr lang="ru-RU" dirty="0"/>
              <a:t>Функции митохондрии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2278933"/>
            <a:ext cx="5183188" cy="39107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извлечение </a:t>
            </a:r>
            <a:r>
              <a:rPr lang="ru-RU" dirty="0"/>
              <a:t>энергии из пищи, объединение ее с кислородом и синтез аденозинтрифосфорной кислоты. </a:t>
            </a:r>
            <a:endParaRPr lang="ru-RU" dirty="0" smtClean="0"/>
          </a:p>
          <a:p>
            <a:r>
              <a:rPr lang="ru-RU" dirty="0" smtClean="0"/>
              <a:t>Почти </a:t>
            </a:r>
            <a:r>
              <a:rPr lang="ru-RU" dirty="0"/>
              <a:t>все наши клетки нуждаются в АТФ, чтобы функционировать. </a:t>
            </a:r>
            <a:endParaRPr lang="ru-RU" dirty="0" smtClean="0"/>
          </a:p>
          <a:p>
            <a:r>
              <a:rPr lang="ru-RU" dirty="0" smtClean="0"/>
              <a:t>Митохондрии </a:t>
            </a:r>
            <a:r>
              <a:rPr lang="ru-RU" dirty="0"/>
              <a:t>постоянно вырабатывают энергетические молекулы- АТФ-около 50кг  </a:t>
            </a:r>
            <a:r>
              <a:rPr lang="ru-RU" dirty="0" smtClean="0"/>
              <a:t>в </a:t>
            </a:r>
            <a:r>
              <a:rPr lang="ru-RU" dirty="0"/>
              <a:t>сутки!!!</a:t>
            </a:r>
          </a:p>
          <a:p>
            <a:r>
              <a:rPr lang="ru-RU" dirty="0"/>
              <a:t>АТФ приводит в действие весь организм- от работы мозга до биения сердца (к примеру-клетка сердца  содержит 5000 митохондрий –самая мощная энергетическая ткань)</a:t>
            </a:r>
          </a:p>
          <a:p>
            <a:r>
              <a:rPr lang="ru-RU" dirty="0"/>
              <a:t>АТФ-  ЭНЕРГИЯ ЖИЗНИ</a:t>
            </a:r>
          </a:p>
          <a:p>
            <a:endParaRPr lang="ru-RU" dirty="0"/>
          </a:p>
        </p:txBody>
      </p:sp>
      <p:pic>
        <p:nvPicPr>
          <p:cNvPr id="1026" name="Picture 2" descr="Просто о сложном. Митохондрии. Митохондриальная ди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670886"/>
            <a:ext cx="4835268" cy="3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3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</a:t>
            </a:r>
            <a:r>
              <a:rPr lang="ru-RU" dirty="0" err="1" smtClean="0"/>
              <a:t>митохондиальной</a:t>
            </a:r>
            <a:r>
              <a:rPr lang="ru-RU" dirty="0" smtClean="0"/>
              <a:t> дисфункции: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Дефицит питательных веществ</a:t>
            </a:r>
          </a:p>
          <a:p>
            <a:r>
              <a:rPr lang="ru-RU" dirty="0" smtClean="0"/>
              <a:t>2. Гормональный дефицит (н-р гормонов ЩЖ)</a:t>
            </a:r>
          </a:p>
          <a:p>
            <a:r>
              <a:rPr lang="ru-RU" dirty="0" smtClean="0"/>
              <a:t>3. Токсины</a:t>
            </a:r>
          </a:p>
          <a:p>
            <a:r>
              <a:rPr lang="ru-RU" dirty="0" smtClean="0"/>
              <a:t>4. Стресс (</a:t>
            </a:r>
            <a:r>
              <a:rPr lang="ru-RU" sz="1200" dirty="0" smtClean="0"/>
              <a:t>Реальный </a:t>
            </a:r>
            <a:r>
              <a:rPr lang="ru-RU" sz="1200" dirty="0"/>
              <a:t>или воображаемый, физический или психологический  — любой вид стресса приводит к тому, что надпочечники вырабатывают кортизол — гормон, который отвечает за уровень сахара в крови, метаболизм, иммунный ответ, воспаление, кровяное давление и активацию центральной нервной </a:t>
            </a:r>
            <a:r>
              <a:rPr lang="ru-RU" sz="1200" dirty="0" smtClean="0"/>
              <a:t>системы.</a:t>
            </a:r>
            <a:r>
              <a:rPr lang="ru-RU" sz="1200" dirty="0"/>
              <a:t> Хронический стресс приводит ко многим проблемам, включая плохой метаболизм жиров и повышенную потребность в сахаре</a:t>
            </a:r>
            <a:r>
              <a:rPr lang="ru-RU" sz="1200" dirty="0" smtClean="0"/>
              <a:t>.)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2456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делать-то???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— самое высококачественное питание;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smtClean="0"/>
              <a:t>кислородная терапия </a:t>
            </a:r>
            <a:r>
              <a:rPr lang="ru-RU" dirty="0"/>
              <a:t>за счет выполнения соответствующих упражнений и улучшения кровообращения;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smtClean="0"/>
              <a:t>стабилизация </a:t>
            </a:r>
            <a:r>
              <a:rPr lang="ru-RU" dirty="0"/>
              <a:t>уровня сахара в крови;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smtClean="0"/>
              <a:t>оптимизация </a:t>
            </a:r>
            <a:r>
              <a:rPr lang="ru-RU" dirty="0"/>
              <a:t>уровня гормонов;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 smtClean="0"/>
              <a:t>детоксикация</a:t>
            </a:r>
            <a:r>
              <a:rPr lang="ru-RU" dirty="0" smtClean="0"/>
              <a:t> </a:t>
            </a:r>
            <a:r>
              <a:rPr lang="ru-RU" dirty="0"/>
              <a:t>организма и избегание токсинов;</a:t>
            </a:r>
            <a:br>
              <a:rPr lang="ru-RU" dirty="0"/>
            </a:br>
            <a:r>
              <a:rPr lang="ru-RU" dirty="0"/>
              <a:t>— использование более качественного освещения;</a:t>
            </a:r>
            <a:br>
              <a:rPr lang="ru-RU" dirty="0"/>
            </a:br>
            <a:r>
              <a:rPr lang="ru-RU" dirty="0"/>
              <a:t>— изменение водного баланса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145304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Микробиом</a:t>
            </a:r>
            <a:r>
              <a:rPr lang="ru-RU" sz="2800" b="1" dirty="0" smtClean="0"/>
              <a:t>. Кормите своих бактерий правильно)) 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ормите своих бактерий правильно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30" y="1681163"/>
            <a:ext cx="5541245" cy="44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Бактерии: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Помогают нам переваривать пищу</a:t>
            </a:r>
          </a:p>
          <a:p>
            <a:r>
              <a:rPr lang="ru-RU" dirty="0" smtClean="0"/>
              <a:t>Регулируют работу кишечной нервной системы</a:t>
            </a:r>
          </a:p>
          <a:p>
            <a:r>
              <a:rPr lang="ru-RU" dirty="0" smtClean="0"/>
              <a:t>Регулируют иммунный ответ</a:t>
            </a:r>
          </a:p>
          <a:p>
            <a:r>
              <a:rPr lang="ru-RU" dirty="0" smtClean="0"/>
              <a:t>ММТ регулирует, меняет и улучшает микрофлору кишечника: ММТ помогает снизить негативное влияние на </a:t>
            </a:r>
            <a:r>
              <a:rPr lang="ru-RU" dirty="0" err="1" smtClean="0"/>
              <a:t>микробиом</a:t>
            </a:r>
            <a:r>
              <a:rPr lang="ru-RU" dirty="0" smtClean="0"/>
              <a:t>, исключив сахара, промышленную еду и искусственные подсластители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571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733</Words>
  <Application>Microsoft Office PowerPoint</Application>
  <PresentationFormat>Широкоэкранный</PresentationFormat>
  <Paragraphs>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PTSerif</vt:lpstr>
      <vt:lpstr>Тема Office</vt:lpstr>
      <vt:lpstr>Образ жизни и питание онкологического пациента.  Советы врача-онколога</vt:lpstr>
      <vt:lpstr>Колесо  баланса</vt:lpstr>
      <vt:lpstr>Во время/после лечения:</vt:lpstr>
      <vt:lpstr>Презентация PowerPoint</vt:lpstr>
      <vt:lpstr>Задачи  ММТ (митохондриальной метаболической терапии)</vt:lpstr>
      <vt:lpstr>Митохондрии-крошечные «заводики» внутри клетки, которые используют метаболические процессы для переработки потребляемой нами пищи и поглощаемого воздуха в энергию.</vt:lpstr>
      <vt:lpstr>Причины митохондиальной дисфункции:</vt:lpstr>
      <vt:lpstr>А что делать-то???</vt:lpstr>
      <vt:lpstr>Микробиом. Кормите своих бактерий правильно)) </vt:lpstr>
      <vt:lpstr>Презентация PowerPoint</vt:lpstr>
      <vt:lpstr>Презентация PowerPoint</vt:lpstr>
      <vt:lpstr>Презентация PowerPoint</vt:lpstr>
      <vt:lpstr>Продукты, подходящие для ММТ:</vt:lpstr>
      <vt:lpstr>Презентация PowerPoint</vt:lpstr>
      <vt:lpstr>ФУНКЦИОНАЛЬНОЕ СОСТОЯНИЕ ОРГАНИЗМА ПРИ СТРЕССЕ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На какие показатели следует обратить внимание:</vt:lpstr>
      <vt:lpstr>Презентация PowerPoint</vt:lpstr>
      <vt:lpstr>Презентация PowerPoint</vt:lpstr>
      <vt:lpstr>Резюме.</vt:lpstr>
      <vt:lpstr>Благодарю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Дарья Сергеевна Химич</dc:creator>
  <cp:lastModifiedBy>Учетная запись Майкрософт</cp:lastModifiedBy>
  <cp:revision>30</cp:revision>
  <dcterms:created xsi:type="dcterms:W3CDTF">2021-02-15T12:02:42Z</dcterms:created>
  <dcterms:modified xsi:type="dcterms:W3CDTF">2022-07-03T11:53:58Z</dcterms:modified>
</cp:coreProperties>
</file>